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07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8" r:id="rId11"/>
    <p:sldId id="269" r:id="rId12"/>
    <p:sldId id="270" r:id="rId13"/>
    <p:sldId id="271" r:id="rId14"/>
    <p:sldId id="265" r:id="rId15"/>
    <p:sldId id="266" r:id="rId16"/>
    <p:sldId id="267" r:id="rId17"/>
  </p:sldIdLst>
  <p:sldSz cx="12192000" cy="6858000"/>
  <p:notesSz cx="6858000" cy="9144000"/>
  <p:defaultTextStyle>
    <a:defPPr>
      <a:defRPr lang="ru-RU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5987" autoAdjust="0"/>
    <p:restoredTop sz="94660"/>
  </p:normalViewPr>
  <p:slideViewPr>
    <p:cSldViewPr snapToGrid="0">
      <p:cViewPr varScale="1">
        <p:scale>
          <a:sx n="79" d="100"/>
          <a:sy n="79" d="100"/>
        </p:scale>
        <p:origin x="-342" y="-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Century Gothic" pitchFamily="34" charset="0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entury Gothic" pitchFamily="34" charset="0"/>
              </a:defRPr>
            </a:lvl1pPr>
          </a:lstStyle>
          <a:p>
            <a:pPr>
              <a:defRPr/>
            </a:pPr>
            <a:fld id="{F7CE77A1-9B72-4055-B24D-4345F769689D}" type="datetimeFigureOut">
              <a:rPr lang="ru-RU"/>
              <a:pPr>
                <a:defRPr/>
              </a:pPr>
              <a:t>12.06.2017</a:t>
            </a:fld>
            <a:endParaRPr lang="ru-RU"/>
          </a:p>
        </p:txBody>
      </p:sp>
      <p:sp>
        <p:nvSpPr>
          <p:cNvPr id="1946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482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noProof="0" smtClean="0"/>
              <a:t>Образец текста</a:t>
            </a:r>
          </a:p>
          <a:p>
            <a:pPr lvl="1"/>
            <a:r>
              <a:rPr lang="ru-RU" noProof="0" smtClean="0"/>
              <a:t>Второй уровень</a:t>
            </a:r>
          </a:p>
          <a:p>
            <a:pPr lvl="2"/>
            <a:r>
              <a:rPr lang="ru-RU" noProof="0" smtClean="0"/>
              <a:t>Третий уровень</a:t>
            </a:r>
          </a:p>
          <a:p>
            <a:pPr lvl="3"/>
            <a:r>
              <a:rPr lang="ru-RU" noProof="0" smtClean="0"/>
              <a:t>Четвертый уровень</a:t>
            </a:r>
          </a:p>
          <a:p>
            <a:pPr lvl="4"/>
            <a:r>
              <a:rPr lang="ru-RU" noProof="0" smtClean="0"/>
              <a:t>Пятый уровень</a:t>
            </a:r>
          </a:p>
        </p:txBody>
      </p:sp>
      <p:sp>
        <p:nvSpPr>
          <p:cNvPr id="3482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Century Gothic" pitchFamily="34" charset="0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3482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entury Gothic" pitchFamily="34" charset="0"/>
              </a:defRPr>
            </a:lvl1pPr>
          </a:lstStyle>
          <a:p>
            <a:pPr>
              <a:defRPr/>
            </a:pPr>
            <a:fld id="{2E214EF8-817F-49A0-8CC3-2A24A6043279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362722-BA78-4AB1-9D8B-5CF3EE15D00B}" type="datetime1">
              <a:rPr lang="ru-RU"/>
              <a:pPr>
                <a:defRPr/>
              </a:pPr>
              <a:t>12.06.2017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CAA9A67-6896-4E95-ADE5-519FF3492181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ru-RU" noProof="0" smtClean="0"/>
              <a:t>Вставка рисунка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2E9DABE-ACBB-4AA5-9A2E-84155FE5A8C5}" type="datetime1">
              <a:rPr lang="ru-RU"/>
              <a:pPr>
                <a:defRPr/>
              </a:pPr>
              <a:t>12.06.2017</a:t>
            </a:fld>
            <a:endParaRPr lang="ru-RU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70F6934-2BC2-4372-8563-C5FAFAFFEC4B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6A72C73-DD34-4423-8B2D-AEA2DD08DD07}" type="datetime1">
              <a:rPr lang="ru-RU"/>
              <a:pPr>
                <a:defRPr/>
              </a:pPr>
              <a:t>12.06.2017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FB3F73-7AF4-43EA-8511-7967EAB2D682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1"/>
          <p:cNvSpPr txBox="1"/>
          <p:nvPr/>
        </p:nvSpPr>
        <p:spPr>
          <a:xfrm>
            <a:off x="898525" y="971550"/>
            <a:ext cx="801688" cy="1970088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“</a:t>
            </a:r>
          </a:p>
        </p:txBody>
      </p:sp>
      <p:sp>
        <p:nvSpPr>
          <p:cNvPr id="6" name="TextBox 14"/>
          <p:cNvSpPr txBox="1"/>
          <p:nvPr/>
        </p:nvSpPr>
        <p:spPr>
          <a:xfrm>
            <a:off x="9329738" y="2613025"/>
            <a:ext cx="803275" cy="1970088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rtlCol="0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337A56-9B24-454C-A20E-23DCC6804F10}" type="datetime1">
              <a:rPr lang="ru-RU"/>
              <a:pPr>
                <a:defRPr/>
              </a:pPr>
              <a:t>12.06.2017</a:t>
            </a:fld>
            <a:endParaRPr lang="ru-RU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0224A9-4732-4186-BDE7-5DA995D0C06F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6A7CDC7-CC7B-4289-BE63-A62B3AB1C420}" type="datetime1">
              <a:rPr lang="ru-RU"/>
              <a:pPr>
                <a:defRPr/>
              </a:pPr>
              <a:t>12.06.2017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7CB7250-CB3D-495E-B9B6-09FF7AE947EC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16"/>
          <p:cNvCxnSpPr/>
          <p:nvPr/>
        </p:nvCxnSpPr>
        <p:spPr>
          <a:xfrm>
            <a:off x="3725863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7"/>
          <p:cNvCxnSpPr/>
          <p:nvPr/>
        </p:nvCxnSpPr>
        <p:spPr>
          <a:xfrm>
            <a:off x="6962775" y="2133600"/>
            <a:ext cx="0" cy="3967163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6334BFB-099C-4460-996B-E3D961FF9D60}" type="datetime1">
              <a:rPr lang="ru-RU"/>
              <a:pPr>
                <a:defRPr/>
              </a:pPr>
              <a:t>12.06.2017</a:t>
            </a:fld>
            <a:endParaRPr lang="ru-RU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D9B15E0-2265-49E9-AC2E-7751709882A2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8"/>
          <p:cNvCxnSpPr/>
          <p:nvPr/>
        </p:nvCxnSpPr>
        <p:spPr>
          <a:xfrm>
            <a:off x="3725863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9"/>
          <p:cNvCxnSpPr/>
          <p:nvPr/>
        </p:nvCxnSpPr>
        <p:spPr>
          <a:xfrm>
            <a:off x="6962775" y="2133600"/>
            <a:ext cx="0" cy="3967163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ru-RU" noProof="0" smtClean="0"/>
              <a:t>Вставка рисунка</a:t>
            </a:r>
            <a:endParaRPr lang="en-US" noProof="0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ru-RU" noProof="0" smtClean="0"/>
              <a:t>Вставка рисунка</a:t>
            </a:r>
            <a:endParaRPr lang="en-US" noProof="0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ru-RU" noProof="0" smtClean="0"/>
              <a:t>Вставка рисунка</a:t>
            </a:r>
            <a:endParaRPr lang="en-US" noProof="0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2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38ED167-0BE0-45BE-98A1-3FE20F9533E3}" type="datetime1">
              <a:rPr lang="ru-RU"/>
              <a:pPr>
                <a:defRPr/>
              </a:pPr>
              <a:t>12.06.2017</a:t>
            </a:fld>
            <a:endParaRPr lang="ru-RU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2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439E16-E03A-4643-8BB0-CCCE7321374D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7F4F2A-6F27-4711-A7F6-E6A2697E679C}" type="datetime1">
              <a:rPr lang="ru-RU"/>
              <a:pPr>
                <a:defRPr/>
              </a:pPr>
              <a:t>12.06.2017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5E2C65-0748-4954-B8B4-F7F0944355D5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5C063BC-4CB2-4329-87C9-0DA5A4FBFA40}" type="datetime1">
              <a:rPr lang="ru-RU"/>
              <a:pPr>
                <a:defRPr/>
              </a:pPr>
              <a:t>12.06.2017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D64018-AFD1-4EE1-8C65-77AEE2DF1C2D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7655316-68C1-4F7F-8833-32E2E772461B}" type="datetime1">
              <a:rPr lang="ru-RU"/>
              <a:pPr>
                <a:defRPr/>
              </a:pPr>
              <a:t>12.06.2017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990AECD-DD8D-4219-9BB5-2FB4DBBD0BB9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0B5503E-84CA-455A-8EB5-2F056B1253EF}" type="datetime1">
              <a:rPr lang="ru-RU"/>
              <a:pPr>
                <a:defRPr/>
              </a:pPr>
              <a:t>12.06.2017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9059C4-8040-4C7C-BEEB-F22500AB8531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EFAD6D3-7126-42A7-8E73-F516AE7140C4}" type="datetime1">
              <a:rPr lang="ru-RU"/>
              <a:pPr>
                <a:defRPr/>
              </a:pPr>
              <a:t>12.06.2017</a:t>
            </a:fld>
            <a:endParaRPr lang="ru-RU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7D11C85-F5B8-401C-AC38-0FEB4C0D8A65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1956E9A-9C76-4BFA-9D04-927CBDEF416C}" type="datetime1">
              <a:rPr lang="ru-RU"/>
              <a:pPr>
                <a:defRPr/>
              </a:pPr>
              <a:t>12.06.2017</a:t>
            </a:fld>
            <a:endParaRPr lang="ru-RU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D9D4CFD-00B3-4F41-9AC6-B9EC01474949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B59FEF-A3D2-4FF3-8E62-2FF6ED97D2E8}" type="datetime1">
              <a:rPr lang="ru-RU"/>
              <a:pPr>
                <a:defRPr/>
              </a:pPr>
              <a:t>12.06.2017</a:t>
            </a:fld>
            <a:endParaRPr lang="ru-RU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E040FE1-72E0-49B9-9843-A65523D12DCE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1B697F3-3536-4571-9FF1-609DEF52E397}" type="datetime1">
              <a:rPr lang="ru-RU"/>
              <a:pPr>
                <a:defRPr/>
              </a:pPr>
              <a:t>12.06.2017</a:t>
            </a:fld>
            <a:endParaRPr lang="ru-RU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472769B-F5CC-4A53-98F5-BC8C7803D494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40E3A1D-050A-49B7-A87A-FFD5488B40DF}" type="datetime1">
              <a:rPr lang="ru-RU"/>
              <a:pPr>
                <a:defRPr/>
              </a:pPr>
              <a:t>12.06.2017</a:t>
            </a:fld>
            <a:endParaRPr lang="ru-RU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0FE68DA-E5B3-4E3C-B6C8-BC97F547B93F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ru-RU" noProof="0" smtClean="0"/>
              <a:t>Вставка рисунка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1E7E6FB-49D3-4429-8918-91BC4B1D65FC}" type="datetime1">
              <a:rPr lang="ru-RU"/>
              <a:pPr>
                <a:defRPr/>
              </a:pPr>
              <a:t>12.06.2017</a:t>
            </a:fld>
            <a:endParaRPr lang="ru-RU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F0C831-B5A6-4B3E-9D9F-D1A7878DB8C2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7"/>
          <p:cNvPicPr>
            <a:picLocks noChangeAspect="1"/>
          </p:cNvPicPr>
          <p:nvPr/>
        </p:nvPicPr>
        <p:blipFill>
          <a:blip r:embed="rId19"/>
          <a:srcRect l="3613"/>
          <a:stretch>
            <a:fillRect/>
          </a:stretch>
        </p:blipFill>
        <p:spPr bwMode="auto">
          <a:xfrm>
            <a:off x="0" y="2670175"/>
            <a:ext cx="4037013" cy="418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6"/>
          <p:cNvPicPr>
            <a:picLocks noChangeAspect="1"/>
          </p:cNvPicPr>
          <p:nvPr/>
        </p:nvPicPr>
        <p:blipFill>
          <a:blip r:embed="rId20"/>
          <a:srcRect l="35640"/>
          <a:stretch>
            <a:fillRect/>
          </a:stretch>
        </p:blipFill>
        <p:spPr bwMode="auto">
          <a:xfrm>
            <a:off x="0" y="2892425"/>
            <a:ext cx="1522413" cy="2365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031" name="Picture 8"/>
          <p:cNvPicPr>
            <a:picLocks noChangeAspect="1"/>
          </p:cNvPicPr>
          <p:nvPr/>
        </p:nvPicPr>
        <p:blipFill>
          <a:blip r:embed="rId21"/>
          <a:srcRect t="28813"/>
          <a:stretch>
            <a:fillRect/>
          </a:stretch>
        </p:blipFill>
        <p:spPr bwMode="auto">
          <a:xfrm>
            <a:off x="7999413" y="0"/>
            <a:ext cx="1603375" cy="1141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2" name="Picture 9"/>
          <p:cNvPicPr>
            <a:picLocks noChangeAspect="1"/>
          </p:cNvPicPr>
          <p:nvPr/>
        </p:nvPicPr>
        <p:blipFill>
          <a:blip r:embed="rId22"/>
          <a:srcRect b="23320"/>
          <a:stretch>
            <a:fillRect/>
          </a:stretch>
        </p:blipFill>
        <p:spPr bwMode="auto">
          <a:xfrm>
            <a:off x="8605838" y="6096000"/>
            <a:ext cx="993775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Rectangle 13"/>
          <p:cNvSpPr/>
          <p:nvPr/>
        </p:nvSpPr>
        <p:spPr>
          <a:xfrm>
            <a:off x="10437813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34" name="Title Placeholder 1"/>
          <p:cNvSpPr>
            <a:spLocks noGrp="1"/>
          </p:cNvSpPr>
          <p:nvPr>
            <p:ph type="title"/>
          </p:nvPr>
        </p:nvSpPr>
        <p:spPr bwMode="auto">
          <a:xfrm>
            <a:off x="646113" y="452438"/>
            <a:ext cx="9404350" cy="1400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smtClean="0"/>
              <a:t>Образец заголовка</a:t>
            </a:r>
            <a:endParaRPr lang="en-US" smtClean="0"/>
          </a:p>
        </p:txBody>
      </p:sp>
      <p:sp>
        <p:nvSpPr>
          <p:cNvPr id="1035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103313" y="2052638"/>
            <a:ext cx="8947150" cy="4195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238" y="1790700"/>
            <a:ext cx="990600" cy="304800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 fontAlgn="auto">
              <a:spcBef>
                <a:spcPts val="0"/>
              </a:spcBef>
              <a:spcAft>
                <a:spcPts val="0"/>
              </a:spcAft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7219BC36-2EF1-4C7A-87D8-7C6B9EDD4A24}" type="datetime1">
              <a:rPr lang="ru-RU"/>
              <a:pPr>
                <a:defRPr/>
              </a:pPr>
              <a:t>12.06.2017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118" y="3225007"/>
            <a:ext cx="3859213" cy="3048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100">
                <a:solidFill>
                  <a:srgbClr val="FFFFFF"/>
                </a:solidFill>
                <a:latin typeface="Century Gothic" pitchFamily="34" charset="0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088" y="295275"/>
            <a:ext cx="838200" cy="7683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2800" b="0" i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66F3DF17-2411-4F6E-BBF0-5FCA5ABB8ABA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3" r:id="rId3"/>
    <p:sldLayoutId id="2147483714" r:id="rId4"/>
    <p:sldLayoutId id="2147483715" r:id="rId5"/>
    <p:sldLayoutId id="2147483716" r:id="rId6"/>
    <p:sldLayoutId id="2147483717" r:id="rId7"/>
    <p:sldLayoutId id="2147483718" r:id="rId8"/>
    <p:sldLayoutId id="2147483719" r:id="rId9"/>
    <p:sldLayoutId id="2147483720" r:id="rId10"/>
    <p:sldLayoutId id="2147483721" r:id="rId11"/>
    <p:sldLayoutId id="2147483725" r:id="rId12"/>
    <p:sldLayoutId id="2147483722" r:id="rId13"/>
    <p:sldLayoutId id="2147483726" r:id="rId14"/>
    <p:sldLayoutId id="2147483727" r:id="rId15"/>
    <p:sldLayoutId id="2147483723" r:id="rId16"/>
    <p:sldLayoutId id="2147483724" r:id="rId17"/>
  </p:sldLayoutIdLst>
  <p:hf hdr="0" ftr="0" dt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4200" kern="1200">
          <a:solidFill>
            <a:schemeClr val="tx2"/>
          </a:solidFill>
          <a:latin typeface="+mj-lt"/>
          <a:ea typeface="+mj-ea"/>
          <a:cs typeface="+mj-cs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Century Gothic" pitchFamily="34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Century Gothic" pitchFamily="34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Century Gothic" pitchFamily="34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Century Gothic" pitchFamily="34" charset="0"/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0" fontAlgn="base" hangingPunct="0">
        <a:spcBef>
          <a:spcPts val="1000"/>
        </a:spcBef>
        <a:spcAft>
          <a:spcPct val="0"/>
        </a:spcAft>
        <a:buClr>
          <a:srgbClr val="8AD0D6"/>
        </a:buClr>
        <a:buSzPct val="80000"/>
        <a:buFont typeface="Wingdings 3" pitchFamily="18" charset="2"/>
        <a:buChar char=""/>
        <a:defRPr sz="200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0" fontAlgn="base" hangingPunct="0">
        <a:spcBef>
          <a:spcPts val="1000"/>
        </a:spcBef>
        <a:spcAft>
          <a:spcPct val="0"/>
        </a:spcAft>
        <a:buClr>
          <a:srgbClr val="8AD0D6"/>
        </a:buClr>
        <a:buSzPct val="80000"/>
        <a:buFont typeface="Wingdings 3" pitchFamily="18" charset="2"/>
        <a:buChar char=""/>
        <a:defRPr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0" fontAlgn="base" hangingPunct="0">
        <a:spcBef>
          <a:spcPts val="1000"/>
        </a:spcBef>
        <a:spcAft>
          <a:spcPct val="0"/>
        </a:spcAft>
        <a:buClr>
          <a:srgbClr val="8AD0D6"/>
        </a:buClr>
        <a:buSzPct val="80000"/>
        <a:buFont typeface="Wingdings 3" pitchFamily="18" charset="2"/>
        <a:buChar char=""/>
        <a:defRPr sz="160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0" fontAlgn="base" hangingPunct="0">
        <a:spcBef>
          <a:spcPts val="1000"/>
        </a:spcBef>
        <a:spcAft>
          <a:spcPct val="0"/>
        </a:spcAft>
        <a:buClr>
          <a:srgbClr val="8AD0D6"/>
        </a:buClr>
        <a:buSzPct val="80000"/>
        <a:buFont typeface="Wingdings 3" pitchFamily="18" charset="2"/>
        <a:buChar char=""/>
        <a:defRPr sz="140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0" fontAlgn="base" hangingPunct="0">
        <a:spcBef>
          <a:spcPts val="1000"/>
        </a:spcBef>
        <a:spcAft>
          <a:spcPct val="0"/>
        </a:spcAft>
        <a:buClr>
          <a:srgbClr val="8AD0D6"/>
        </a:buClr>
        <a:buSzPct val="80000"/>
        <a:buFont typeface="Wingdings 3" pitchFamily="18" charset="2"/>
        <a:buChar char=""/>
        <a:defRPr sz="140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/>
          <p:cNvSpPr>
            <a:spLocks noGrp="1"/>
          </p:cNvSpPr>
          <p:nvPr>
            <p:ph type="ctrTitle"/>
          </p:nvPr>
        </p:nvSpPr>
        <p:spPr>
          <a:xfrm>
            <a:off x="1155700" y="1447800"/>
            <a:ext cx="8824913" cy="3328988"/>
          </a:xfrm>
        </p:spPr>
        <p:txBody>
          <a:bodyPr/>
          <a:lstStyle/>
          <a:p>
            <a:pPr eaLnBrk="1" hangingPunct="1"/>
            <a:r>
              <a:rPr lang="ru-RU" sz="4800" u="sng" smtClean="0"/>
              <a:t>Интернет – сервис для автоматизированного учёта результатов	 защиты лабораторных работ студентами вуза</a:t>
            </a:r>
            <a:endParaRPr lang="ru-RU" sz="4800" smtClean="0">
              <a:cs typeface="Times New Roman" pitchFamily="18" charset="0"/>
            </a:endParaRPr>
          </a:p>
        </p:txBody>
      </p:sp>
      <p:sp>
        <p:nvSpPr>
          <p:cNvPr id="20482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155700" y="4776788"/>
            <a:ext cx="8824913" cy="862012"/>
          </a:xfrm>
        </p:spPr>
        <p:txBody>
          <a:bodyPr/>
          <a:lstStyle/>
          <a:p>
            <a:pPr algn="r" eaLnBrk="1" hangingPunct="1"/>
            <a:r>
              <a:rPr lang="ru-RU" sz="2800" cap="none" smtClean="0">
                <a:solidFill>
                  <a:srgbClr val="8AD0D6"/>
                </a:solidFill>
                <a:cs typeface="Times New Roman" pitchFamily="18" charset="0"/>
              </a:rPr>
              <a:t>Руководитель: </a:t>
            </a:r>
            <a:r>
              <a:rPr lang="ru-RU" sz="2800" cap="none" smtClean="0">
                <a:solidFill>
                  <a:srgbClr val="8AD0D6"/>
                </a:solidFill>
                <a:latin typeface="Arial" charset="0"/>
                <a:cs typeface="Times New Roman" pitchFamily="18" charset="0"/>
              </a:rPr>
              <a:t>д</a:t>
            </a:r>
            <a:r>
              <a:rPr lang="ru-RU" sz="2800" cap="none" smtClean="0">
                <a:solidFill>
                  <a:srgbClr val="8AD0D6"/>
                </a:solidFill>
                <a:cs typeface="Times New Roman" pitchFamily="18" charset="0"/>
              </a:rPr>
              <a:t>оц., к.т.н. Смелов В. В.</a:t>
            </a:r>
          </a:p>
          <a:p>
            <a:pPr algn="r" eaLnBrk="1" hangingPunct="1"/>
            <a:r>
              <a:rPr lang="ru-RU" sz="2800" cap="none" smtClean="0">
                <a:solidFill>
                  <a:srgbClr val="8AD0D6"/>
                </a:solidFill>
                <a:cs typeface="Times New Roman" pitchFamily="18" charset="0"/>
              </a:rPr>
              <a:t>Студент: Прокопович Д. В.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3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smtClean="0"/>
          </a:p>
        </p:txBody>
      </p:sp>
      <p:pic>
        <p:nvPicPr>
          <p:cNvPr id="35844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5100" y="244475"/>
            <a:ext cx="10152063" cy="6062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Slide Number Placeholder 5"/>
          <p:cNvSpPr txBox="1">
            <a:spLocks noGrp="1"/>
          </p:cNvSpPr>
          <p:nvPr/>
        </p:nvSpPr>
        <p:spPr bwMode="gray">
          <a:xfrm>
            <a:off x="10352088" y="295275"/>
            <a:ext cx="838200" cy="768350"/>
          </a:xfrm>
          <a:prstGeom prst="rect">
            <a:avLst/>
          </a:prstGeom>
          <a:noFill/>
        </p:spPr>
        <p:txBody>
          <a:bodyPr anchor="b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fld id="{728DBEED-9A87-4AE1-848C-A171F64F56F7}" type="slidenum">
              <a:rPr lang="ru-RU" sz="28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rPr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t>10</a:t>
            </a:fld>
            <a:endParaRPr lang="ru-RU" sz="2800">
              <a:solidFill>
                <a:schemeClr val="tx1">
                  <a:tint val="75000"/>
                </a:schemeClr>
              </a:solidFill>
              <a:latin typeface="+mn-lt"/>
              <a:cs typeface="+mn-c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smtClean="0"/>
          </a:p>
        </p:txBody>
      </p:sp>
      <p:sp>
        <p:nvSpPr>
          <p:cNvPr id="36867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smtClean="0"/>
          </a:p>
        </p:txBody>
      </p:sp>
      <p:pic>
        <p:nvPicPr>
          <p:cNvPr id="36868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41300" y="238125"/>
            <a:ext cx="10063163" cy="6010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Slide Number Placeholder 5"/>
          <p:cNvSpPr txBox="1">
            <a:spLocks noGrp="1"/>
          </p:cNvSpPr>
          <p:nvPr/>
        </p:nvSpPr>
        <p:spPr bwMode="gray">
          <a:xfrm>
            <a:off x="10352088" y="295275"/>
            <a:ext cx="838200" cy="768350"/>
          </a:xfrm>
          <a:prstGeom prst="rect">
            <a:avLst/>
          </a:prstGeom>
          <a:noFill/>
        </p:spPr>
        <p:txBody>
          <a:bodyPr anchor="b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fld id="{FBEE9C99-0C93-4C1E-81F5-F5015D8BECD1}" type="slidenum">
              <a:rPr lang="ru-RU" sz="28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rPr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t>11</a:t>
            </a:fld>
            <a:endParaRPr lang="ru-RU" sz="2800">
              <a:solidFill>
                <a:schemeClr val="tx1">
                  <a:tint val="75000"/>
                </a:schemeClr>
              </a:solidFill>
              <a:latin typeface="+mn-lt"/>
              <a:cs typeface="+mn-c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smtClean="0"/>
          </a:p>
        </p:txBody>
      </p:sp>
      <p:sp>
        <p:nvSpPr>
          <p:cNvPr id="37891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smtClean="0"/>
          </a:p>
        </p:txBody>
      </p:sp>
      <p:pic>
        <p:nvPicPr>
          <p:cNvPr id="37892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42900" y="382588"/>
            <a:ext cx="9953625" cy="594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Slide Number Placeholder 5"/>
          <p:cNvSpPr txBox="1">
            <a:spLocks noGrp="1"/>
          </p:cNvSpPr>
          <p:nvPr/>
        </p:nvSpPr>
        <p:spPr bwMode="gray">
          <a:xfrm>
            <a:off x="10352088" y="295275"/>
            <a:ext cx="838200" cy="768350"/>
          </a:xfrm>
          <a:prstGeom prst="rect">
            <a:avLst/>
          </a:prstGeom>
          <a:noFill/>
        </p:spPr>
        <p:txBody>
          <a:bodyPr anchor="b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fld id="{4CDA436F-5B17-43FA-A5EA-C19F6DF14E93}" type="slidenum">
              <a:rPr lang="ru-RU" sz="28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rPr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t>12</a:t>
            </a:fld>
            <a:endParaRPr lang="ru-RU" sz="2800">
              <a:solidFill>
                <a:schemeClr val="tx1">
                  <a:tint val="75000"/>
                </a:schemeClr>
              </a:solidFill>
              <a:latin typeface="+mn-lt"/>
              <a:cs typeface="+mn-c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smtClean="0"/>
          </a:p>
        </p:txBody>
      </p:sp>
      <p:sp>
        <p:nvSpPr>
          <p:cNvPr id="38915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 smtClean="0"/>
          </a:p>
        </p:txBody>
      </p:sp>
      <p:pic>
        <p:nvPicPr>
          <p:cNvPr id="38916" name="Picture 4"/>
          <p:cNvPicPr>
            <a:picLocks noChangeAspect="1" noChangeArrowheads="1"/>
          </p:cNvPicPr>
          <p:nvPr/>
        </p:nvPicPr>
        <p:blipFill>
          <a:blip r:embed="rId2"/>
          <a:srcRect r="55294" b="41135"/>
          <a:stretch>
            <a:fillRect/>
          </a:stretch>
        </p:blipFill>
        <p:spPr bwMode="auto">
          <a:xfrm>
            <a:off x="165100" y="184150"/>
            <a:ext cx="8076532" cy="6351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Slide Number Placeholder 5"/>
          <p:cNvSpPr txBox="1">
            <a:spLocks noGrp="1"/>
          </p:cNvSpPr>
          <p:nvPr/>
        </p:nvSpPr>
        <p:spPr bwMode="gray">
          <a:xfrm>
            <a:off x="10352088" y="295275"/>
            <a:ext cx="838200" cy="768350"/>
          </a:xfrm>
          <a:prstGeom prst="rect">
            <a:avLst/>
          </a:prstGeom>
          <a:noFill/>
        </p:spPr>
        <p:txBody>
          <a:bodyPr anchor="b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fld id="{B55123AF-2A9B-42DF-96B9-66E37E55459B}" type="slidenum">
              <a:rPr lang="ru-RU" sz="28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rPr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t>13</a:t>
            </a:fld>
            <a:endParaRPr lang="ru-RU" sz="2800">
              <a:solidFill>
                <a:schemeClr val="tx1">
                  <a:tint val="75000"/>
                </a:schemeClr>
              </a:solidFill>
              <a:latin typeface="+mn-lt"/>
              <a:cs typeface="+mn-c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62DD81A-5D89-48D6-9C3F-BC7516ED80CD}" type="slidenum">
              <a:rPr lang="ru-RU"/>
              <a:pPr>
                <a:defRPr/>
              </a:pPr>
              <a:t>14</a:t>
            </a:fld>
            <a:endParaRPr lang="ru-RU"/>
          </a:p>
        </p:txBody>
      </p:sp>
      <p:sp>
        <p:nvSpPr>
          <p:cNvPr id="29698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dirty="0" smtClean="0"/>
              <a:t>Экономические показатели</a:t>
            </a:r>
          </a:p>
        </p:txBody>
      </p:sp>
      <p:graphicFrame>
        <p:nvGraphicFramePr>
          <p:cNvPr id="29760" name="Group 64"/>
          <p:cNvGraphicFramePr>
            <a:graphicFrameLocks noGrp="1"/>
          </p:cNvGraphicFramePr>
          <p:nvPr/>
        </p:nvGraphicFramePr>
        <p:xfrm>
          <a:off x="254000" y="1191123"/>
          <a:ext cx="11703050" cy="5582659"/>
        </p:xfrm>
        <a:graphic>
          <a:graphicData uri="http://schemas.openxmlformats.org/drawingml/2006/table">
            <a:tbl>
              <a:tblPr/>
              <a:tblGrid>
                <a:gridCol w="8324516"/>
                <a:gridCol w="3378534"/>
              </a:tblGrid>
              <a:tr h="35736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628650" algn="l"/>
                        </a:tabLst>
                      </a:pPr>
                      <a:r>
                        <a:rPr kumimoji="0" lang="ru-RU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itchFamily="34" charset="-128"/>
                          <a:ea typeface="Arial Unicode MS" pitchFamily="34" charset="-128"/>
                          <a:cs typeface="Times New Roman" pitchFamily="18" charset="0"/>
                        </a:rPr>
                        <a:t>Наименование показателя</a:t>
                      </a: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628650" algn="l"/>
                        </a:tabLst>
                      </a:pPr>
                      <a:r>
                        <a:rPr kumimoji="0" lang="ru-RU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itchFamily="34" charset="-128"/>
                          <a:ea typeface="Arial Unicode MS" pitchFamily="34" charset="-128"/>
                          <a:cs typeface="Times New Roman" pitchFamily="18" charset="0"/>
                        </a:rPr>
                        <a:t>Значение</a:t>
                      </a: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7367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628650" algn="l"/>
                        </a:tabLst>
                      </a:pPr>
                      <a:r>
                        <a:rPr kumimoji="0" lang="ru-RU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itchFamily="34" charset="-128"/>
                          <a:ea typeface="Arial Unicode MS" pitchFamily="34" charset="-128"/>
                          <a:cs typeface="Times New Roman" pitchFamily="18" charset="0"/>
                        </a:rPr>
                        <a:t>Время разработки, мес.</a:t>
                      </a: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628650" algn="l"/>
                          <a:tab pos="685800" algn="l"/>
                          <a:tab pos="1035050" algn="ctr"/>
                        </a:tabLst>
                      </a:pPr>
                      <a:r>
                        <a:rPr kumimoji="0" lang="ru-RU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itchFamily="34" charset="-128"/>
                          <a:ea typeface="Arial Unicode MS" pitchFamily="34" charset="-128"/>
                          <a:cs typeface="Times New Roman" pitchFamily="18" charset="0"/>
                        </a:rPr>
                        <a:t>2</a:t>
                      </a: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22189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628650" algn="l"/>
                        </a:tabLst>
                      </a:pPr>
                      <a:r>
                        <a:rPr kumimoji="0" lang="ru-RU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itchFamily="34" charset="-128"/>
                          <a:ea typeface="Arial Unicode MS" pitchFamily="34" charset="-128"/>
                          <a:cs typeface="Times New Roman" pitchFamily="18" charset="0"/>
                        </a:rPr>
                        <a:t>Количество программистов, чел.</a:t>
                      </a: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628650" algn="l"/>
                          <a:tab pos="685800" algn="l"/>
                          <a:tab pos="1035050" algn="ctr"/>
                        </a:tabLst>
                      </a:pPr>
                      <a:r>
                        <a:rPr kumimoji="0" lang="ru-RU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itchFamily="34" charset="-128"/>
                          <a:ea typeface="Arial Unicode MS" pitchFamily="34" charset="-128"/>
                          <a:cs typeface="Times New Roman" pitchFamily="18" charset="0"/>
                        </a:rPr>
                        <a:t>1</a:t>
                      </a: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22189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628650" algn="l"/>
                        </a:tabLst>
                      </a:pPr>
                      <a:r>
                        <a:rPr kumimoji="0" lang="ru-RU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itchFamily="34" charset="-128"/>
                          <a:ea typeface="Arial Unicode MS" pitchFamily="34" charset="-128"/>
                          <a:cs typeface="Times New Roman" pitchFamily="18" charset="0"/>
                        </a:rPr>
                        <a:t>Зарплата с отчислениями, руб.</a:t>
                      </a: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628650" algn="l"/>
                          <a:tab pos="685800" algn="l"/>
                          <a:tab pos="1035050" algn="ctr"/>
                        </a:tabLst>
                      </a:pPr>
                      <a:r>
                        <a:rPr kumimoji="0" lang="ru-RU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itchFamily="34" charset="-128"/>
                          <a:ea typeface="Arial Unicode MS" pitchFamily="34" charset="-128"/>
                          <a:cs typeface="Times New Roman" pitchFamily="18" charset="0"/>
                        </a:rPr>
                        <a:t>2 653,2</a:t>
                      </a: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44379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628650" algn="l"/>
                        </a:tabLst>
                      </a:pPr>
                      <a:r>
                        <a:rPr kumimoji="0" lang="ru-RU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itchFamily="34" charset="-128"/>
                          <a:ea typeface="Arial Unicode MS" pitchFamily="34" charset="-128"/>
                          <a:cs typeface="Times New Roman" pitchFamily="18" charset="0"/>
                        </a:rPr>
                        <a:t>Расходы на материалы, оплату машинного времени, прочие, руб</a:t>
                      </a: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628650" algn="l"/>
                        </a:tabLst>
                      </a:pPr>
                      <a:r>
                        <a:rPr kumimoji="0" lang="ru-RU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itchFamily="34" charset="-128"/>
                          <a:ea typeface="Arial Unicode MS" pitchFamily="34" charset="-128"/>
                          <a:cs typeface="Times New Roman" pitchFamily="18" charset="0"/>
                        </a:rPr>
                        <a:t>221,58</a:t>
                      </a: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7367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628650" algn="l"/>
                        </a:tabLst>
                      </a:pPr>
                      <a:r>
                        <a:rPr kumimoji="0" lang="ru-RU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itchFamily="34" charset="-128"/>
                          <a:ea typeface="Arial Unicode MS" pitchFamily="34" charset="-128"/>
                          <a:cs typeface="Times New Roman" pitchFamily="18" charset="0"/>
                        </a:rPr>
                        <a:t>Накладные расходы, руб</a:t>
                      </a: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628650" algn="l"/>
                        </a:tabLst>
                      </a:pPr>
                      <a:r>
                        <a:rPr kumimoji="0" lang="ru-RU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itchFamily="34" charset="-128"/>
                          <a:ea typeface="Arial Unicode MS" pitchFamily="34" charset="-128"/>
                          <a:cs typeface="Times New Roman" pitchFamily="18" charset="0"/>
                        </a:rPr>
                        <a:t>540</a:t>
                      </a: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22189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628650" algn="l"/>
                        </a:tabLst>
                      </a:pPr>
                      <a:r>
                        <a:rPr kumimoji="0" lang="ru-RU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itchFamily="34" charset="-128"/>
                          <a:ea typeface="Arial Unicode MS" pitchFamily="34" charset="-128"/>
                          <a:cs typeface="Times New Roman" pitchFamily="18" charset="0"/>
                        </a:rPr>
                        <a:t>Себестоимость разработки программного средства, руб.</a:t>
                      </a: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628650" algn="l"/>
                        </a:tabLst>
                      </a:pPr>
                      <a:r>
                        <a:rPr kumimoji="0" lang="ru-RU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itchFamily="34" charset="-128"/>
                          <a:ea typeface="Arial Unicode MS" pitchFamily="34" charset="-128"/>
                          <a:cs typeface="Times New Roman" pitchFamily="18" charset="0"/>
                        </a:rPr>
                        <a:t>3 414,78</a:t>
                      </a: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22189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628650" algn="l"/>
                        </a:tabLst>
                      </a:pPr>
                      <a:r>
                        <a:rPr kumimoji="0" lang="ru-RU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itchFamily="34" charset="-128"/>
                          <a:ea typeface="Arial Unicode MS" pitchFamily="34" charset="-128"/>
                          <a:cs typeface="Times New Roman" pitchFamily="18" charset="0"/>
                        </a:rPr>
                        <a:t>Расходы на сопровождение и адаптацию, руб.</a:t>
                      </a: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628650" algn="l"/>
                        </a:tabLst>
                      </a:pPr>
                      <a:r>
                        <a:rPr kumimoji="0" lang="ru-RU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itchFamily="34" charset="-128"/>
                          <a:ea typeface="Arial Unicode MS" pitchFamily="34" charset="-128"/>
                          <a:cs typeface="Times New Roman" pitchFamily="18" charset="0"/>
                        </a:rPr>
                        <a:t>341,48</a:t>
                      </a: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7367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628650" algn="l"/>
                        </a:tabLst>
                      </a:pPr>
                      <a:r>
                        <a:rPr kumimoji="0" lang="ru-RU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itchFamily="34" charset="-128"/>
                          <a:ea typeface="Arial Unicode MS" pitchFamily="34" charset="-128"/>
                          <a:cs typeface="Times New Roman" pitchFamily="18" charset="0"/>
                        </a:rPr>
                        <a:t>Полная себестоимость, руб.</a:t>
                      </a: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628650" algn="l"/>
                        </a:tabLst>
                      </a:pPr>
                      <a:r>
                        <a:rPr kumimoji="0" lang="ru-RU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itchFamily="34" charset="-128"/>
                          <a:ea typeface="Arial Unicode MS" pitchFamily="34" charset="-128"/>
                          <a:cs typeface="Times New Roman" pitchFamily="18" charset="0"/>
                        </a:rPr>
                        <a:t>3 756,26</a:t>
                      </a: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22189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628650" algn="l"/>
                        </a:tabLst>
                      </a:pPr>
                      <a:r>
                        <a:rPr kumimoji="0" lang="ru-RU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itchFamily="34" charset="-128"/>
                          <a:ea typeface="Arial Unicode MS" pitchFamily="34" charset="-128"/>
                          <a:cs typeface="Times New Roman" pitchFamily="18" charset="0"/>
                        </a:rPr>
                        <a:t>Цена разработки с НДС, руб.</a:t>
                      </a: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628650" algn="l"/>
                        </a:tabLst>
                      </a:pPr>
                      <a:r>
                        <a:rPr kumimoji="0" lang="ru-RU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itchFamily="34" charset="-128"/>
                          <a:ea typeface="Arial Unicode MS" pitchFamily="34" charset="-128"/>
                          <a:cs typeface="Times New Roman" pitchFamily="18" charset="0"/>
                        </a:rPr>
                        <a:t>5 409,01</a:t>
                      </a: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22189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628650" algn="l"/>
                        </a:tabLst>
                      </a:pPr>
                      <a:r>
                        <a:rPr kumimoji="0" lang="ru-RU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itchFamily="34" charset="-128"/>
                          <a:ea typeface="Arial Unicode MS" pitchFamily="34" charset="-128"/>
                          <a:cs typeface="Times New Roman" pitchFamily="18" charset="0"/>
                        </a:rPr>
                        <a:t>Прибыль от реализации, руб.</a:t>
                      </a: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628650" algn="l"/>
                        </a:tabLst>
                      </a:pPr>
                      <a:r>
                        <a:rPr kumimoji="0" lang="ru-RU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itchFamily="34" charset="-128"/>
                          <a:ea typeface="Arial Unicode MS" pitchFamily="34" charset="-128"/>
                          <a:cs typeface="Times New Roman" pitchFamily="18" charset="0"/>
                        </a:rPr>
                        <a:t>751,25</a:t>
                      </a: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22189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628650" algn="l"/>
                        </a:tabLst>
                      </a:pPr>
                      <a:r>
                        <a:rPr kumimoji="0" lang="ru-RU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itchFamily="34" charset="-128"/>
                          <a:ea typeface="Arial Unicode MS" pitchFamily="34" charset="-128"/>
                          <a:cs typeface="Times New Roman" pitchFamily="18" charset="0"/>
                        </a:rPr>
                        <a:t>Рентабельность разработки, %</a:t>
                      </a: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628650" algn="l"/>
                        </a:tabLst>
                      </a:pPr>
                      <a:r>
                        <a:rPr kumimoji="0" lang="ru-RU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itchFamily="34" charset="-128"/>
                          <a:ea typeface="Arial Unicode MS" pitchFamily="34" charset="-128"/>
                          <a:cs typeface="Times New Roman" pitchFamily="18" charset="0"/>
                        </a:rPr>
                        <a:t>20</a:t>
                      </a: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28798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628650" algn="l"/>
                        </a:tabLst>
                      </a:pPr>
                      <a:r>
                        <a:rPr kumimoji="0" lang="ru-RU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itchFamily="34" charset="-128"/>
                          <a:ea typeface="Arial Unicode MS" pitchFamily="34" charset="-128"/>
                          <a:cs typeface="Times New Roman" pitchFamily="18" charset="0"/>
                        </a:rPr>
                        <a:t>Эффект от разработки</a:t>
                      </a: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628650" algn="l"/>
                        </a:tabLst>
                      </a:pPr>
                      <a:r>
                        <a:rPr kumimoji="0" lang="ru-RU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itchFamily="34" charset="-128"/>
                          <a:ea typeface="Arial Unicode MS" pitchFamily="34" charset="-128"/>
                          <a:cs typeface="Times New Roman" pitchFamily="18" charset="0"/>
                        </a:rPr>
                        <a:t>Уменьшение времени</a:t>
                      </a: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61737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628650" algn="l"/>
                        </a:tabLst>
                      </a:pPr>
                      <a:r>
                        <a:rPr kumimoji="0" lang="ru-RU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itchFamily="34" charset="-128"/>
                          <a:ea typeface="Arial Unicode MS" pitchFamily="34" charset="-128"/>
                          <a:cs typeface="Times New Roman" pitchFamily="18" charset="0"/>
                        </a:rPr>
                        <a:t>Ожидаемое уменьшение времени</a:t>
                      </a: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628650" algn="l"/>
                        </a:tabLst>
                      </a:pPr>
                      <a:r>
                        <a:rPr kumimoji="0" lang="ru-RU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itchFamily="34" charset="-128"/>
                          <a:ea typeface="Arial Unicode MS" pitchFamily="34" charset="-128"/>
                          <a:cs typeface="Times New Roman" pitchFamily="18" charset="0"/>
                        </a:rPr>
                        <a:t>Уменьшение времени в 2 раза</a:t>
                      </a: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8543741-3CDE-477E-8AF2-A178CCE176F5}" type="slidenum">
              <a:rPr lang="ru-RU"/>
              <a:pPr>
                <a:defRPr/>
              </a:pPr>
              <a:t>15</a:t>
            </a:fld>
            <a:endParaRPr lang="ru-RU"/>
          </a:p>
        </p:txBody>
      </p:sp>
      <p:sp>
        <p:nvSpPr>
          <p:cNvPr id="3072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smtClean="0"/>
              <a:t>Заключение</a:t>
            </a:r>
          </a:p>
        </p:txBody>
      </p:sp>
      <p:sp>
        <p:nvSpPr>
          <p:cNvPr id="30723" name="Rectangle 1"/>
          <p:cNvSpPr>
            <a:spLocks noChangeArrowheads="1"/>
          </p:cNvSpPr>
          <p:nvPr/>
        </p:nvSpPr>
        <p:spPr bwMode="auto">
          <a:xfrm>
            <a:off x="300038" y="1430338"/>
            <a:ext cx="11515725" cy="4968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indent="450850" algn="just" eaLnBrk="0" hangingPunct="0">
              <a:tabLst>
                <a:tab pos="630238" algn="l"/>
              </a:tabLst>
            </a:pPr>
            <a:r>
              <a:rPr lang="ru-RU" sz="4000" dirty="0"/>
              <a:t>Разработанное программное обеспечение позволяет улучшить деятельность деканата высшего учебного заведения, а так же учебный процесс в целом</a:t>
            </a:r>
            <a:endParaRPr lang="ru-RU" sz="4000" dirty="0">
              <a:ea typeface="Arial Unicode MS" pitchFamily="34" charset="-128"/>
              <a:cs typeface="Arial Unicode MS" pitchFamily="34" charset="-128"/>
            </a:endParaRPr>
          </a:p>
          <a:p>
            <a:pPr indent="450850" algn="just" eaLnBrk="0" hangingPunct="0">
              <a:tabLst>
                <a:tab pos="630238" algn="l"/>
              </a:tabLst>
            </a:pPr>
            <a:r>
              <a:rPr lang="ru-RU" sz="4000" dirty="0"/>
              <a:t>Разработанный интернет-ресурс имеет множество путей развития и совершенствования. Он сможет легко масштабироваться в дальнейшем.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AEF915D-1061-49CA-A58E-EB1D3606CC51}" type="slidenum">
              <a:rPr lang="ru-RU"/>
              <a:pPr>
                <a:defRPr/>
              </a:pPr>
              <a:t>16</a:t>
            </a:fld>
            <a:endParaRPr lang="ru-RU"/>
          </a:p>
        </p:txBody>
      </p:sp>
      <p:sp>
        <p:nvSpPr>
          <p:cNvPr id="31746" name="Заголовок 1"/>
          <p:cNvSpPr>
            <a:spLocks noGrp="1"/>
          </p:cNvSpPr>
          <p:nvPr>
            <p:ph type="title"/>
          </p:nvPr>
        </p:nvSpPr>
        <p:spPr>
          <a:xfrm>
            <a:off x="1873250" y="2209800"/>
            <a:ext cx="9404350" cy="1400175"/>
          </a:xfrm>
        </p:spPr>
        <p:txBody>
          <a:bodyPr/>
          <a:lstStyle/>
          <a:p>
            <a:pPr eaLnBrk="1" hangingPunct="1"/>
            <a:r>
              <a:rPr lang="ru-RU" smtClean="0"/>
              <a:t>Спасибо за внимание</a:t>
            </a:r>
          </a:p>
        </p:txBody>
      </p:sp>
      <p:sp>
        <p:nvSpPr>
          <p:cNvPr id="31747" name="Прямоугольник 2"/>
          <p:cNvSpPr>
            <a:spLocks noChangeArrowheads="1"/>
          </p:cNvSpPr>
          <p:nvPr/>
        </p:nvSpPr>
        <p:spPr bwMode="auto">
          <a:xfrm>
            <a:off x="1697038" y="3260725"/>
            <a:ext cx="7820025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sz="2400" dirty="0">
                <a:latin typeface="Century Gothic" pitchFamily="34" charset="0"/>
              </a:rPr>
              <a:t>Интернет – сервис для автоматизированного учёта результатов	 защиты лабораторных работ студентами вуза</a:t>
            </a:r>
          </a:p>
        </p:txBody>
      </p:sp>
      <p:sp>
        <p:nvSpPr>
          <p:cNvPr id="31748" name="Прямоугольник 3"/>
          <p:cNvSpPr>
            <a:spLocks noChangeArrowheads="1"/>
          </p:cNvSpPr>
          <p:nvPr/>
        </p:nvSpPr>
        <p:spPr bwMode="auto">
          <a:xfrm>
            <a:off x="3024188" y="4489450"/>
            <a:ext cx="60960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ru-RU">
                <a:latin typeface="Century Gothic" pitchFamily="34" charset="0"/>
                <a:cs typeface="Times New Roman" pitchFamily="18" charset="0"/>
              </a:rPr>
              <a:t>Руководитель: </a:t>
            </a:r>
            <a:r>
              <a:rPr lang="ru-RU">
                <a:cs typeface="Times New Roman" pitchFamily="18" charset="0"/>
              </a:rPr>
              <a:t>д</a:t>
            </a:r>
            <a:r>
              <a:rPr lang="ru-RU">
                <a:latin typeface="Century Gothic" pitchFamily="34" charset="0"/>
                <a:cs typeface="Times New Roman" pitchFamily="18" charset="0"/>
              </a:rPr>
              <a:t>оц., к.т.н. Смелов В. В.</a:t>
            </a:r>
          </a:p>
          <a:p>
            <a:pPr algn="r"/>
            <a:r>
              <a:rPr lang="ru-RU">
                <a:latin typeface="Century Gothic" pitchFamily="34" charset="0"/>
                <a:cs typeface="Times New Roman" pitchFamily="18" charset="0"/>
              </a:rPr>
              <a:t>Студент: Прокопович Д. В.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1A76A04-BFC7-4E00-A657-F0CD193C2B6E}" type="slidenum">
              <a:rPr lang="ru-RU"/>
              <a:pPr>
                <a:defRPr/>
              </a:pPr>
              <a:t>2</a:t>
            </a:fld>
            <a:endParaRPr lang="ru-RU"/>
          </a:p>
        </p:txBody>
      </p:sp>
      <p:sp>
        <p:nvSpPr>
          <p:cNvPr id="21506" name="Заголовок 1"/>
          <p:cNvSpPr>
            <a:spLocks noGrp="1"/>
          </p:cNvSpPr>
          <p:nvPr>
            <p:ph type="title"/>
          </p:nvPr>
        </p:nvSpPr>
        <p:spPr>
          <a:xfrm>
            <a:off x="646113" y="452438"/>
            <a:ext cx="9404350" cy="1401762"/>
          </a:xfrm>
        </p:spPr>
        <p:txBody>
          <a:bodyPr/>
          <a:lstStyle/>
          <a:p>
            <a:pPr eaLnBrk="1" hangingPunct="1"/>
            <a:r>
              <a:rPr lang="ru-RU" sz="2800" b="1" smtClean="0"/>
              <a:t>Цель</a:t>
            </a:r>
            <a:r>
              <a:rPr lang="en-US" sz="2800" b="1" smtClean="0"/>
              <a:t>: </a:t>
            </a:r>
            <a:r>
              <a:rPr lang="ru-RU" sz="2800" smtClean="0"/>
              <a:t>автоматизация процесса документооборота в деканате высшего учебного заведения</a:t>
            </a:r>
            <a:br>
              <a:rPr lang="ru-RU" sz="2800" smtClean="0"/>
            </a:br>
            <a:endParaRPr lang="ru-RU" sz="2800" smtClean="0"/>
          </a:p>
        </p:txBody>
      </p:sp>
      <p:sp>
        <p:nvSpPr>
          <p:cNvPr id="3" name="TextBox 2"/>
          <p:cNvSpPr txBox="1"/>
          <p:nvPr/>
        </p:nvSpPr>
        <p:spPr>
          <a:xfrm>
            <a:off x="646113" y="1944688"/>
            <a:ext cx="9659937" cy="41544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dirty="0">
                <a:latin typeface="+mn-lt"/>
                <a:cs typeface="+mn-cs"/>
              </a:rPr>
              <a:t>Для достижения цели сформулированы следующие </a:t>
            </a:r>
            <a:r>
              <a:rPr lang="ru-RU" sz="2400" b="1" dirty="0">
                <a:latin typeface="+mn-lt"/>
                <a:cs typeface="+mn-cs"/>
              </a:rPr>
              <a:t>задачи</a:t>
            </a:r>
            <a:r>
              <a:rPr lang="ru-RU" sz="2400" dirty="0">
                <a:latin typeface="+mn-lt"/>
                <a:cs typeface="+mn-cs"/>
              </a:rPr>
              <a:t>: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ru-RU" sz="2400" dirty="0">
                <a:latin typeface="+mn-lt"/>
                <a:cs typeface="+mn-cs"/>
              </a:rPr>
              <a:t>Исследование процесса документооборота в деканате.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ru-RU" sz="2400" dirty="0">
                <a:latin typeface="+mn-lt"/>
                <a:cs typeface="+mn-cs"/>
              </a:rPr>
              <a:t>Проектирование архитектуры автоматизированной системы.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ru-RU" sz="2400" dirty="0">
                <a:latin typeface="+mn-lt"/>
                <a:cs typeface="+mn-cs"/>
              </a:rPr>
              <a:t>Проектирование программного обеспечения автоматизированной системы.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ru-RU" sz="2400" dirty="0">
                <a:latin typeface="+mn-lt"/>
                <a:cs typeface="+mn-cs"/>
              </a:rPr>
              <a:t>Проектирование логической схемы базы данных.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ru-RU" sz="2400" dirty="0">
                <a:latin typeface="+mn-lt"/>
                <a:cs typeface="+mn-cs"/>
              </a:rPr>
              <a:t>Разработка программного обеспечения.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ru-RU" sz="2400" dirty="0">
                <a:latin typeface="+mn-lt"/>
                <a:cs typeface="+mn-cs"/>
              </a:rPr>
              <a:t>Тестирование автоматизированной системы.</a:t>
            </a:r>
          </a:p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dirty="0">
                <a:latin typeface="+mn-lt"/>
                <a:cs typeface="+mn-cs"/>
              </a:rPr>
              <a:t> </a:t>
            </a:r>
            <a:br>
              <a:rPr lang="ru-RU" sz="2400" dirty="0">
                <a:latin typeface="+mn-lt"/>
                <a:cs typeface="+mn-cs"/>
              </a:rPr>
            </a:br>
            <a:endParaRPr lang="ru-RU" sz="2400" dirty="0">
              <a:latin typeface="+mn-lt"/>
              <a:cs typeface="+mn-c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944C65A-C2C6-4117-AA36-3DE83C56D24C}" type="slidenum">
              <a:rPr lang="ru-RU"/>
              <a:pPr>
                <a:defRPr/>
              </a:pPr>
              <a:t>3</a:t>
            </a:fld>
            <a:endParaRPr lang="ru-RU"/>
          </a:p>
        </p:txBody>
      </p:sp>
      <p:sp>
        <p:nvSpPr>
          <p:cNvPr id="22530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smtClean="0"/>
              <a:t>Выбор платформы и инструментальных средств</a:t>
            </a:r>
          </a:p>
        </p:txBody>
      </p:sp>
      <p:sp>
        <p:nvSpPr>
          <p:cNvPr id="22531" name="TextBox 2"/>
          <p:cNvSpPr txBox="1">
            <a:spLocks noChangeArrowheads="1"/>
          </p:cNvSpPr>
          <p:nvPr/>
        </p:nvSpPr>
        <p:spPr bwMode="auto">
          <a:xfrm>
            <a:off x="1095375" y="2298700"/>
            <a:ext cx="6416675" cy="3081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514350" indent="-514350">
              <a:buFont typeface="Century Gothic" pitchFamily="34" charset="0"/>
              <a:buAutoNum type="arabicPeriod"/>
            </a:pPr>
            <a:r>
              <a:rPr lang="en-US" sz="2800">
                <a:latin typeface="Century Gothic" pitchFamily="34" charset="0"/>
              </a:rPr>
              <a:t>Windows Server</a:t>
            </a:r>
            <a:r>
              <a:rPr lang="ru-RU" sz="2800">
                <a:latin typeface="Century Gothic" pitchFamily="34" charset="0"/>
              </a:rPr>
              <a:t> 20</a:t>
            </a:r>
            <a:r>
              <a:rPr lang="en-US" sz="2800">
                <a:latin typeface="Century Gothic" pitchFamily="34" charset="0"/>
              </a:rPr>
              <a:t>08</a:t>
            </a:r>
            <a:r>
              <a:rPr lang="ru-RU" sz="2800">
                <a:latin typeface="Century Gothic" pitchFamily="34" charset="0"/>
              </a:rPr>
              <a:t>,</a:t>
            </a:r>
            <a:r>
              <a:rPr lang="en-US" sz="2800">
                <a:latin typeface="Century Gothic" pitchFamily="34" charset="0"/>
              </a:rPr>
              <a:t> ASP</a:t>
            </a:r>
            <a:r>
              <a:rPr lang="ru-RU" sz="2800">
                <a:latin typeface="Century Gothic" pitchFamily="34" charset="0"/>
              </a:rPr>
              <a:t>.</a:t>
            </a:r>
            <a:r>
              <a:rPr lang="en-US" sz="2800">
                <a:latin typeface="Century Gothic" pitchFamily="34" charset="0"/>
              </a:rPr>
              <a:t>NET</a:t>
            </a:r>
            <a:r>
              <a:rPr lang="ru-RU" sz="2800">
                <a:latin typeface="Century Gothic" pitchFamily="34" charset="0"/>
              </a:rPr>
              <a:t> 4.5</a:t>
            </a:r>
          </a:p>
          <a:p>
            <a:pPr marL="514350" indent="-514350">
              <a:buFont typeface="Century Gothic" pitchFamily="34" charset="0"/>
              <a:buAutoNum type="arabicPeriod"/>
            </a:pPr>
            <a:r>
              <a:rPr lang="en-US" sz="2800">
                <a:latin typeface="Century Gothic" pitchFamily="34" charset="0"/>
              </a:rPr>
              <a:t>ASP</a:t>
            </a:r>
            <a:r>
              <a:rPr lang="ru-RU" sz="2800">
                <a:latin typeface="Century Gothic" pitchFamily="34" charset="0"/>
              </a:rPr>
              <a:t>.</a:t>
            </a:r>
            <a:r>
              <a:rPr lang="en-US" sz="2800">
                <a:latin typeface="Century Gothic" pitchFamily="34" charset="0"/>
              </a:rPr>
              <a:t>NET MVC </a:t>
            </a:r>
            <a:r>
              <a:rPr lang="ru-RU" sz="2800">
                <a:latin typeface="Century Gothic" pitchFamily="34" charset="0"/>
              </a:rPr>
              <a:t>5, С</a:t>
            </a:r>
            <a:r>
              <a:rPr lang="en-US" sz="2800">
                <a:latin typeface="Century Gothic" pitchFamily="34" charset="0"/>
              </a:rPr>
              <a:t># 6.0;</a:t>
            </a:r>
            <a:endParaRPr lang="ru-RU" sz="2800">
              <a:latin typeface="Century Gothic" pitchFamily="34" charset="0"/>
            </a:endParaRPr>
          </a:p>
          <a:p>
            <a:pPr marL="514350" indent="-514350">
              <a:buFont typeface="Century Gothic" pitchFamily="34" charset="0"/>
              <a:buAutoNum type="arabicPeriod"/>
            </a:pPr>
            <a:r>
              <a:rPr lang="en-US" sz="2800">
                <a:latin typeface="Century Gothic" pitchFamily="34" charset="0"/>
              </a:rPr>
              <a:t>Microsoft SQL Server</a:t>
            </a:r>
            <a:r>
              <a:rPr lang="ru-RU" sz="2800">
                <a:latin typeface="Century Gothic" pitchFamily="34" charset="0"/>
              </a:rPr>
              <a:t> 2012</a:t>
            </a:r>
          </a:p>
          <a:p>
            <a:pPr marL="514350" indent="-514350">
              <a:buFont typeface="Century Gothic" pitchFamily="34" charset="0"/>
              <a:buAutoNum type="arabicPeriod"/>
            </a:pPr>
            <a:r>
              <a:rPr lang="en-US" sz="2800">
                <a:latin typeface="Century Gothic" pitchFamily="34" charset="0"/>
              </a:rPr>
              <a:t>Oracle</a:t>
            </a:r>
            <a:r>
              <a:rPr lang="ru-RU" sz="2800">
                <a:latin typeface="Century Gothic" pitchFamily="34" charset="0"/>
              </a:rPr>
              <a:t> 12</a:t>
            </a:r>
            <a:r>
              <a:rPr lang="en-US" sz="2800">
                <a:latin typeface="Century Gothic" pitchFamily="34" charset="0"/>
              </a:rPr>
              <a:t>c</a:t>
            </a:r>
            <a:endParaRPr lang="ru-RU" sz="2800">
              <a:latin typeface="Century Gothic" pitchFamily="34" charset="0"/>
            </a:endParaRPr>
          </a:p>
          <a:p>
            <a:pPr marL="514350" indent="-514350">
              <a:buFont typeface="Century Gothic" pitchFamily="34" charset="0"/>
              <a:buAutoNum type="arabicPeriod"/>
            </a:pPr>
            <a:r>
              <a:rPr lang="en-US" sz="2800">
                <a:latin typeface="Century Gothic" pitchFamily="34" charset="0"/>
              </a:rPr>
              <a:t>IIS</a:t>
            </a:r>
            <a:r>
              <a:rPr lang="ru-RU" sz="2800">
                <a:latin typeface="Century Gothic" pitchFamily="34" charset="0"/>
              </a:rPr>
              <a:t>7.5</a:t>
            </a:r>
          </a:p>
          <a:p>
            <a:pPr marL="514350" indent="-514350">
              <a:buFont typeface="Century Gothic" pitchFamily="34" charset="0"/>
              <a:buAutoNum type="arabicPeriod"/>
            </a:pPr>
            <a:r>
              <a:rPr lang="en-US" sz="2800">
                <a:latin typeface="Century Gothic" pitchFamily="34" charset="0"/>
              </a:rPr>
              <a:t>jQuery</a:t>
            </a:r>
            <a:endParaRPr lang="ru-RU" sz="2800">
              <a:latin typeface="Century Gothic" pitchFamily="34" charset="0"/>
            </a:endParaRPr>
          </a:p>
          <a:p>
            <a:pPr marL="514350" indent="-514350">
              <a:buFont typeface="Century Gothic" pitchFamily="34" charset="0"/>
              <a:buAutoNum type="arabicPeriod"/>
            </a:pPr>
            <a:r>
              <a:rPr lang="en-US" sz="2800">
                <a:latin typeface="Century Gothic" pitchFamily="34" charset="0"/>
              </a:rPr>
              <a:t>Bootstrap</a:t>
            </a:r>
            <a:endParaRPr lang="ru-RU" sz="2800">
              <a:latin typeface="Century Gothic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CB6C7E2-6290-475A-BD4F-084EF05118E4}" type="slidenum">
              <a:rPr lang="ru-RU"/>
              <a:pPr>
                <a:defRPr/>
              </a:pPr>
              <a:t>4</a:t>
            </a:fld>
            <a:endParaRPr lang="ru-RU"/>
          </a:p>
        </p:txBody>
      </p:sp>
      <p:sp>
        <p:nvSpPr>
          <p:cNvPr id="23554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smtClean="0"/>
              <a:t>Архитектура приложения</a:t>
            </a:r>
          </a:p>
        </p:txBody>
      </p:sp>
      <p:pic>
        <p:nvPicPr>
          <p:cNvPr id="1026" name="Picture 2" descr="D:\Дмитрий\Программы\диплом\репозиторий\документация\images\архитектура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60381" y="1281530"/>
            <a:ext cx="7137066" cy="524611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DFFE923-D446-4E0A-9405-372C65A9E20F}" type="slidenum">
              <a:rPr lang="ru-RU"/>
              <a:pPr>
                <a:defRPr/>
              </a:pPr>
              <a:t>5</a:t>
            </a:fld>
            <a:endParaRPr lang="ru-RU"/>
          </a:p>
        </p:txBody>
      </p:sp>
      <p:sp>
        <p:nvSpPr>
          <p:cNvPr id="24578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dirty="0" smtClean="0"/>
              <a:t>Схема базы данных</a:t>
            </a:r>
          </a:p>
        </p:txBody>
      </p:sp>
      <p:pic>
        <p:nvPicPr>
          <p:cNvPr id="3" name="Рисунок 2" descr="C:\Users\Admin\Desktop\index.png"/>
          <p:cNvPicPr/>
          <p:nvPr/>
        </p:nvPicPr>
        <p:blipFill>
          <a:blip r:embed="rId2" cstate="print"/>
          <a:srcRect l="1966" t="8743" r="2506" b="7867"/>
          <a:stretch>
            <a:fillRect/>
          </a:stretch>
        </p:blipFill>
        <p:spPr bwMode="auto">
          <a:xfrm>
            <a:off x="697830" y="1263312"/>
            <a:ext cx="11333514" cy="5474368"/>
          </a:xfrm>
          <a:prstGeom prst="roundRect">
            <a:avLst>
              <a:gd name="adj" fmla="val 436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9217998-B3F1-454F-B56F-A5E12749121D}" type="slidenum">
              <a:rPr lang="ru-RU"/>
              <a:pPr>
                <a:defRPr/>
              </a:pPr>
              <a:t>6</a:t>
            </a:fld>
            <a:endParaRPr lang="ru-RU"/>
          </a:p>
        </p:txBody>
      </p:sp>
      <p:sp>
        <p:nvSpPr>
          <p:cNvPr id="2560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smtClean="0"/>
              <a:t>Диаграмма вариантов использования</a:t>
            </a:r>
          </a:p>
        </p:txBody>
      </p:sp>
      <p:pic>
        <p:nvPicPr>
          <p:cNvPr id="3" name="Рисунок 2" descr="D:\Дмитрий\Программы\диплом\репозиторий\диаграммы\use_case.jpg"/>
          <p:cNvPicPr/>
          <p:nvPr/>
        </p:nvPicPr>
        <p:blipFill>
          <a:blip r:embed="rId2" cstate="print"/>
          <a:srcRect t="4128" b="3189"/>
          <a:stretch>
            <a:fillRect/>
          </a:stretch>
        </p:blipFill>
        <p:spPr bwMode="auto">
          <a:xfrm>
            <a:off x="2827421" y="1836894"/>
            <a:ext cx="6234838" cy="4659622"/>
          </a:xfrm>
          <a:prstGeom prst="roundRect">
            <a:avLst>
              <a:gd name="adj" fmla="val 4979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239D27F-4AC3-4814-8CF3-18DB2231F746}" type="slidenum">
              <a:rPr lang="ru-RU"/>
              <a:pPr>
                <a:defRPr/>
              </a:pPr>
              <a:t>7</a:t>
            </a:fld>
            <a:endParaRPr lang="ru-RU"/>
          </a:p>
        </p:txBody>
      </p:sp>
      <p:sp>
        <p:nvSpPr>
          <p:cNvPr id="26626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smtClean="0"/>
              <a:t>Диаграмма последовательностей</a:t>
            </a:r>
          </a:p>
        </p:txBody>
      </p:sp>
      <p:pic>
        <p:nvPicPr>
          <p:cNvPr id="3" name="Рисунок 2" descr="D:\Дмитрий\Программы\диплом\репозиторий\диаграммы\Sequence.jpg"/>
          <p:cNvPicPr/>
          <p:nvPr/>
        </p:nvPicPr>
        <p:blipFill>
          <a:blip r:embed="rId2"/>
          <a:srcRect t="4531" b="3281"/>
          <a:stretch>
            <a:fillRect/>
          </a:stretch>
        </p:blipFill>
        <p:spPr bwMode="auto">
          <a:xfrm>
            <a:off x="2298032" y="1939030"/>
            <a:ext cx="6673224" cy="4566416"/>
          </a:xfrm>
          <a:prstGeom prst="roundRect">
            <a:avLst>
              <a:gd name="adj" fmla="val 4905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3054205-7184-48CB-9A62-FBF0D488D51E}" type="slidenum">
              <a:rPr lang="ru-RU"/>
              <a:pPr>
                <a:defRPr/>
              </a:pPr>
              <a:t>8</a:t>
            </a:fld>
            <a:endParaRPr lang="ru-RU"/>
          </a:p>
        </p:txBody>
      </p:sp>
      <p:sp>
        <p:nvSpPr>
          <p:cNvPr id="27650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smtClean="0"/>
              <a:t>Графический интерфейс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54242" y="1316456"/>
            <a:ext cx="10965384" cy="5044880"/>
          </a:xfrm>
          <a:prstGeom prst="roundRect">
            <a:avLst>
              <a:gd name="adj" fmla="val 5732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223E46-6B57-4AFF-A563-AFC99E598E4F}" type="slidenum">
              <a:rPr lang="ru-RU"/>
              <a:pPr>
                <a:defRPr/>
              </a:pPr>
              <a:t>9</a:t>
            </a:fld>
            <a:endParaRPr lang="ru-RU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368842" y="4276628"/>
            <a:ext cx="7913483" cy="2226211"/>
          </a:xfrm>
          <a:prstGeom prst="roundRect">
            <a:avLst>
              <a:gd name="adj" fmla="val 5892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867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98488" y="231775"/>
            <a:ext cx="7137400" cy="3875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Ион">
  <a:themeElements>
    <a:clrScheme name="Ион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Ион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Ион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232</TotalTime>
  <Words>297</Words>
  <Application>Microsoft Office PowerPoint</Application>
  <PresentationFormat>Произвольный</PresentationFormat>
  <Paragraphs>76</Paragraphs>
  <Slides>16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16</vt:i4>
      </vt:variant>
    </vt:vector>
  </HeadingPairs>
  <TitlesOfParts>
    <vt:vector size="17" baseType="lpstr">
      <vt:lpstr>Ион</vt:lpstr>
      <vt:lpstr>Интернет – сервис для автоматизированного учёта результатов  защиты лабораторных работ студентами вуза</vt:lpstr>
      <vt:lpstr>Цель: автоматизация процесса документооборота в деканате высшего учебного заведения </vt:lpstr>
      <vt:lpstr>Выбор платформы и инструментальных средств</vt:lpstr>
      <vt:lpstr>Архитектура приложения</vt:lpstr>
      <vt:lpstr>Схема базы данных</vt:lpstr>
      <vt:lpstr>Диаграмма вариантов использования</vt:lpstr>
      <vt:lpstr>Диаграмма последовательностей</vt:lpstr>
      <vt:lpstr>Графический интерфейс</vt:lpstr>
      <vt:lpstr>Слайд 9</vt:lpstr>
      <vt:lpstr>Слайд 10</vt:lpstr>
      <vt:lpstr>Слайд 11</vt:lpstr>
      <vt:lpstr>Слайд 12</vt:lpstr>
      <vt:lpstr>Слайд 13</vt:lpstr>
      <vt:lpstr>Экономические показатели</vt:lpstr>
      <vt:lpstr>Заключение</vt:lpstr>
      <vt:lpstr>Спасибо за внимание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Автоматизированная система учета успеваемости студентов «Электронный деканат» </dc:title>
  <dc:creator>test</dc:creator>
  <cp:lastModifiedBy>Deafult User</cp:lastModifiedBy>
  <cp:revision>47</cp:revision>
  <dcterms:created xsi:type="dcterms:W3CDTF">2017-04-14T07:37:34Z</dcterms:created>
  <dcterms:modified xsi:type="dcterms:W3CDTF">2017-06-12T20:14:53Z</dcterms:modified>
</cp:coreProperties>
</file>